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 Bold" panose="020B0704020202020204" pitchFamily="34" charset="0"/>
      <p:regular r:id="rId15"/>
      <p:bold r:id="rId16"/>
    </p:embeddedFont>
    <p:embeddedFont>
      <p:font typeface="Calibri (MS)" panose="020B0604020202020204" charset="0"/>
      <p:regular r:id="rId17"/>
    </p:embeddedFont>
    <p:embeddedFont>
      <p:font typeface="Calibri (MS) Bold" panose="020B0604020202020204" charset="0"/>
      <p:regular r:id="rId18"/>
    </p:embeddedFont>
    <p:embeddedFont>
      <p:font typeface="TT Rounds Condensed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vraj Singh" userId="7cedf5dd8dc51940" providerId="LiveId" clId="{B342B17C-3C76-47FE-B53F-57198732AA8F}"/>
    <pc:docChg chg="modSld">
      <pc:chgData name="Yuvraj Singh" userId="7cedf5dd8dc51940" providerId="LiveId" clId="{B342B17C-3C76-47FE-B53F-57198732AA8F}" dt="2025-06-06T05:20:26.741" v="0" actId="20577"/>
      <pc:docMkLst>
        <pc:docMk/>
      </pc:docMkLst>
      <pc:sldChg chg="modSp mod">
        <pc:chgData name="Yuvraj Singh" userId="7cedf5dd8dc51940" providerId="LiveId" clId="{B342B17C-3C76-47FE-B53F-57198732AA8F}" dt="2025-06-06T05:20:26.741" v="0" actId="20577"/>
        <pc:sldMkLst>
          <pc:docMk/>
          <pc:sldMk cId="0" sldId="256"/>
        </pc:sldMkLst>
        <pc:spChg chg="mod">
          <ac:chgData name="Yuvraj Singh" userId="7cedf5dd8dc51940" providerId="LiveId" clId="{B342B17C-3C76-47FE-B53F-57198732AA8F}" dt="2025-06-06T05:20:26.741" v="0" actId="20577"/>
          <ac:spMkLst>
            <pc:docMk/>
            <pc:sldMk cId="0" sldId="256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9154" y="1238017"/>
            <a:ext cx="19032591" cy="173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8249" b="1" spc="-90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Dynamic Traffic Management</a:t>
            </a:r>
          </a:p>
          <a:p>
            <a:pPr algn="ctr">
              <a:lnSpc>
                <a:spcPts val="5312"/>
              </a:lnSpc>
            </a:pPr>
            <a:r>
              <a:rPr lang="en-US" sz="2125" b="1" spc="-2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INSTITUTE OF ENGINEERING AND TECHNOLOGY</a:t>
            </a:r>
          </a:p>
          <a:p>
            <a:pPr algn="ctr">
              <a:lnSpc>
                <a:spcPts val="5312"/>
              </a:lnSpc>
            </a:pPr>
            <a:r>
              <a:rPr lang="en-US" sz="2125" b="1" spc="-18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Lucknow, Uttar Pradesh – 226021</a:t>
            </a:r>
          </a:p>
          <a:p>
            <a:pPr algn="ctr">
              <a:lnSpc>
                <a:spcPts val="5312"/>
              </a:lnSpc>
            </a:pPr>
            <a:r>
              <a:rPr lang="en-US" sz="2125" b="1" spc="-16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Session: 2024-25</a:t>
            </a:r>
          </a:p>
          <a:p>
            <a:pPr algn="ctr">
              <a:lnSpc>
                <a:spcPts val="5312"/>
              </a:lnSpc>
            </a:pPr>
            <a:endParaRPr lang="en-US" sz="2125" b="1" spc="-167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5312"/>
              </a:lnSpc>
            </a:pPr>
            <a:endParaRPr lang="en-US" sz="2125" b="1" spc="-167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5312"/>
              </a:lnSpc>
            </a:pPr>
            <a:endParaRPr lang="en-US" sz="2125" b="1" spc="-167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5312"/>
              </a:lnSpc>
            </a:pPr>
            <a:endParaRPr lang="en-US" sz="2125" b="1" spc="-167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1484" y="7009935"/>
            <a:ext cx="15888356" cy="265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3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Under the guidance of:                                                                          Submitted By:</a:t>
            </a:r>
          </a:p>
          <a:p>
            <a:pPr algn="l">
              <a:lnSpc>
                <a:spcPts val="3562"/>
              </a:lnSpc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Dr. Divakar Singh Yadav                                                                                  1. Akash Singh   (2100520100111)</a:t>
            </a:r>
          </a:p>
          <a:p>
            <a:pPr algn="l">
              <a:lnSpc>
                <a:spcPts val="3562"/>
              </a:lnSpc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Er. Ahmed Hasan                                                                                              2. Varnit Saxena (2100520100161)</a:t>
            </a:r>
          </a:p>
          <a:p>
            <a:pPr algn="l">
              <a:lnSpc>
                <a:spcPts val="3562"/>
              </a:lnSpc>
            </a:pPr>
            <a:r>
              <a:rPr lang="en-US" sz="24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                                                                                                                          3. Yuvraj Singh   (2100520100164)</a:t>
            </a:r>
          </a:p>
        </p:txBody>
      </p:sp>
      <p:sp>
        <p:nvSpPr>
          <p:cNvPr id="4" name="Freeform 4"/>
          <p:cNvSpPr/>
          <p:nvPr/>
        </p:nvSpPr>
        <p:spPr>
          <a:xfrm>
            <a:off x="8102395" y="4799865"/>
            <a:ext cx="2726531" cy="2726531"/>
          </a:xfrm>
          <a:custGeom>
            <a:avLst/>
            <a:gdLst/>
            <a:ahLst/>
            <a:cxnLst/>
            <a:rect l="l" t="t" r="r" b="b"/>
            <a:pathLst>
              <a:path w="2726531" h="2726531">
                <a:moveTo>
                  <a:pt x="0" y="0"/>
                </a:moveTo>
                <a:lnTo>
                  <a:pt x="2726531" y="0"/>
                </a:lnTo>
                <a:lnTo>
                  <a:pt x="2726531" y="2726531"/>
                </a:lnTo>
                <a:lnTo>
                  <a:pt x="0" y="2726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174165"/>
            <a:ext cx="17774192" cy="9938670"/>
            <a:chOff x="0" y="0"/>
            <a:chExt cx="23698923" cy="132515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98834" cy="13251560"/>
            </a:xfrm>
            <a:custGeom>
              <a:avLst/>
              <a:gdLst/>
              <a:ahLst/>
              <a:cxnLst/>
              <a:rect l="l" t="t" r="r" b="b"/>
              <a:pathLst>
                <a:path w="23698834" h="13251560">
                  <a:moveTo>
                    <a:pt x="10541" y="0"/>
                  </a:moveTo>
                  <a:lnTo>
                    <a:pt x="23688294" y="0"/>
                  </a:lnTo>
                  <a:cubicBezTo>
                    <a:pt x="23694135" y="0"/>
                    <a:pt x="23698834" y="4699"/>
                    <a:pt x="23698834" y="10541"/>
                  </a:cubicBezTo>
                  <a:lnTo>
                    <a:pt x="23698834" y="13241020"/>
                  </a:lnTo>
                  <a:cubicBezTo>
                    <a:pt x="23698834" y="13246861"/>
                    <a:pt x="23694135" y="13251560"/>
                    <a:pt x="23688294" y="13251560"/>
                  </a:cubicBezTo>
                  <a:lnTo>
                    <a:pt x="10541" y="13251560"/>
                  </a:lnTo>
                  <a:cubicBezTo>
                    <a:pt x="4699" y="13251560"/>
                    <a:pt x="0" y="13246861"/>
                    <a:pt x="0" y="13241020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13241020"/>
                  </a:lnTo>
                  <a:lnTo>
                    <a:pt x="10541" y="13241020"/>
                  </a:lnTo>
                  <a:lnTo>
                    <a:pt x="10541" y="13230479"/>
                  </a:lnTo>
                  <a:lnTo>
                    <a:pt x="23688294" y="13230479"/>
                  </a:lnTo>
                  <a:lnTo>
                    <a:pt x="23688294" y="13241020"/>
                  </a:lnTo>
                  <a:lnTo>
                    <a:pt x="23677753" y="13241020"/>
                  </a:lnTo>
                  <a:lnTo>
                    <a:pt x="23677753" y="10541"/>
                  </a:lnTo>
                  <a:lnTo>
                    <a:pt x="23688294" y="10541"/>
                  </a:lnTo>
                  <a:lnTo>
                    <a:pt x="23688294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1A2746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-736256" y="-330888"/>
            <a:ext cx="19609694" cy="11291498"/>
          </a:xfrm>
          <a:custGeom>
            <a:avLst/>
            <a:gdLst/>
            <a:ahLst/>
            <a:cxnLst/>
            <a:rect l="l" t="t" r="r" b="b"/>
            <a:pathLst>
              <a:path w="19609694" h="11291498">
                <a:moveTo>
                  <a:pt x="0" y="0"/>
                </a:moveTo>
                <a:lnTo>
                  <a:pt x="19609694" y="0"/>
                </a:lnTo>
                <a:lnTo>
                  <a:pt x="19609694" y="11291498"/>
                </a:lnTo>
                <a:lnTo>
                  <a:pt x="0" y="11291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09" r="-1509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2354225" y="1634076"/>
            <a:ext cx="1443789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5675" y="487363"/>
            <a:ext cx="7436651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Working Video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75211"/>
            <a:ext cx="680265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34411"/>
            <a:ext cx="17259300" cy="728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8355" lvl="1" indent="-554177" algn="l">
              <a:lnSpc>
                <a:spcPts val="5133"/>
              </a:lnSpc>
              <a:buFont typeface="Arial"/>
              <a:buChar char="•"/>
            </a:pPr>
            <a:r>
              <a:rPr lang="en-US" sz="5133" spc="-15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proposed system uses machine learning to address urban traffic inefficiencies.</a:t>
            </a:r>
          </a:p>
          <a:p>
            <a:pPr marL="1108355" lvl="1" indent="-554177" algn="l">
              <a:lnSpc>
                <a:spcPts val="5133"/>
              </a:lnSpc>
              <a:buFont typeface="Arial"/>
              <a:buChar char="•"/>
            </a:pPr>
            <a:r>
              <a:rPr lang="en-US" sz="5133" spc="-15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Dynamically adjusts signal timings based on real-time vehicle counts and average speed of vehicles per lane.</a:t>
            </a:r>
          </a:p>
          <a:p>
            <a:pPr marL="1108355" lvl="1" indent="-554177" algn="l">
              <a:lnSpc>
                <a:spcPts val="5133"/>
              </a:lnSpc>
              <a:buFont typeface="Arial"/>
              <a:buChar char="•"/>
            </a:pPr>
            <a:r>
              <a:rPr lang="en-US" sz="5133" spc="-15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Ensures fairness for all lanes through cyclic rotation.</a:t>
            </a:r>
          </a:p>
          <a:p>
            <a:pPr marL="1108355" lvl="1" indent="-554177" algn="l">
              <a:lnSpc>
                <a:spcPts val="5133"/>
              </a:lnSpc>
              <a:buFont typeface="Arial"/>
              <a:buChar char="•"/>
            </a:pPr>
            <a:r>
              <a:rPr lang="en-US" sz="5133" spc="-15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Provides a scalable and cost-effective solution for urban traffic management.</a:t>
            </a:r>
          </a:p>
          <a:p>
            <a:pPr marL="1108355" lvl="1" indent="-554177" algn="l">
              <a:lnSpc>
                <a:spcPts val="5133"/>
              </a:lnSpc>
              <a:buFont typeface="Arial"/>
              <a:buChar char="•"/>
            </a:pPr>
            <a:r>
              <a:rPr lang="en-US" sz="5133" spc="-15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Potential for future extensions, including pedestrian detection and IoT integration.</a:t>
            </a:r>
          </a:p>
          <a:p>
            <a:pPr marL="1108355" lvl="1" indent="-554177" algn="l">
              <a:lnSpc>
                <a:spcPts val="5133"/>
              </a:lnSpc>
              <a:spcBef>
                <a:spcPct val="0"/>
              </a:spcBef>
              <a:buFont typeface="Arial"/>
              <a:buChar char="•"/>
            </a:pPr>
            <a:r>
              <a:rPr lang="en-US" sz="5133" spc="-1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Promotes sustainability through reduced emissions and optimized mobility.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23471" y="4175141"/>
            <a:ext cx="8241058" cy="191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8"/>
              </a:lnSpc>
              <a:spcBef>
                <a:spcPct val="0"/>
              </a:spcBef>
            </a:pPr>
            <a:r>
              <a:rPr lang="en-US" sz="12498" b="1" spc="-38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37764" y="2539918"/>
            <a:ext cx="7810746" cy="5207164"/>
          </a:xfrm>
          <a:custGeom>
            <a:avLst/>
            <a:gdLst/>
            <a:ahLst/>
            <a:cxnLst/>
            <a:rect l="l" t="t" r="r" b="b"/>
            <a:pathLst>
              <a:path w="7810746" h="5207164">
                <a:moveTo>
                  <a:pt x="0" y="0"/>
                </a:moveTo>
                <a:lnTo>
                  <a:pt x="7810746" y="0"/>
                </a:lnTo>
                <a:lnTo>
                  <a:pt x="7810746" y="5207164"/>
                </a:lnTo>
                <a:lnTo>
                  <a:pt x="0" y="520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93848"/>
            <a:ext cx="9445526" cy="231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8"/>
              </a:lnSpc>
            </a:pPr>
            <a:r>
              <a:rPr lang="en-US" sz="7062" b="1" spc="-21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Background</a:t>
            </a:r>
          </a:p>
          <a:p>
            <a:pPr algn="l">
              <a:lnSpc>
                <a:spcPts val="8309"/>
              </a:lnSpc>
            </a:pPr>
            <a:endParaRPr lang="en-US" sz="7062" b="1" spc="-212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9450" y="1535346"/>
            <a:ext cx="9978314" cy="856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  <a:spcBef>
                <a:spcPct val="0"/>
              </a:spcBef>
            </a:pPr>
            <a:endParaRPr/>
          </a:p>
          <a:p>
            <a:pPr marL="1025633" lvl="1" indent="-512817" algn="l">
              <a:lnSpc>
                <a:spcPts val="4750"/>
              </a:lnSpc>
              <a:spcBef>
                <a:spcPct val="0"/>
              </a:spcBef>
              <a:buFont typeface="Arial"/>
              <a:buChar char="•"/>
            </a:pPr>
            <a:r>
              <a:rPr lang="en-US" sz="4750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Traffic congestion significantly impacts urban mobility, leading to delays, increased emissions, and economic losses.</a:t>
            </a:r>
          </a:p>
          <a:p>
            <a:pPr marL="1025633" lvl="1" indent="-512817" algn="l">
              <a:lnSpc>
                <a:spcPts val="4750"/>
              </a:lnSpc>
              <a:spcBef>
                <a:spcPct val="0"/>
              </a:spcBef>
              <a:buFont typeface="Arial"/>
              <a:buChar char="•"/>
            </a:pPr>
            <a:r>
              <a:rPr lang="en-US" sz="4750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Static or manual systems fail to adapt dynamically to real-time traffic conditions</a:t>
            </a:r>
          </a:p>
          <a:p>
            <a:pPr marL="1025633" lvl="1" indent="-512817" algn="l">
              <a:lnSpc>
                <a:spcPts val="4750"/>
              </a:lnSpc>
              <a:spcBef>
                <a:spcPct val="0"/>
              </a:spcBef>
              <a:buFont typeface="Arial"/>
              <a:buChar char="•"/>
            </a:pPr>
            <a:r>
              <a:rPr lang="en-US" sz="4750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Machine learning provides a dynamic approach to traffic management.</a:t>
            </a:r>
          </a:p>
          <a:p>
            <a:pPr marL="1025633" lvl="1" indent="-512817" algn="l">
              <a:lnSpc>
                <a:spcPts val="4750"/>
              </a:lnSpc>
              <a:spcBef>
                <a:spcPct val="0"/>
              </a:spcBef>
              <a:buFont typeface="Arial"/>
              <a:buChar char="•"/>
            </a:pPr>
            <a:r>
              <a:rPr lang="en-US" sz="4750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project uses YOLO for real-time vehicle detection and signal optimization.</a:t>
            </a:r>
          </a:p>
          <a:p>
            <a:pPr algn="l">
              <a:lnSpc>
                <a:spcPts val="4750"/>
              </a:lnSpc>
              <a:spcBef>
                <a:spcPct val="0"/>
              </a:spcBef>
            </a:pPr>
            <a:endParaRPr lang="en-US" sz="4750" spc="-14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3627" y="453479"/>
            <a:ext cx="8220373" cy="124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5"/>
              </a:lnSpc>
            </a:pPr>
            <a:r>
              <a:rPr lang="en-US" sz="7087" b="1" spc="-21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 Statement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14873468" y="8756991"/>
            <a:ext cx="3414533" cy="1530009"/>
          </a:xfrm>
          <a:custGeom>
            <a:avLst/>
            <a:gdLst/>
            <a:ahLst/>
            <a:cxnLst/>
            <a:rect l="l" t="t" r="r" b="b"/>
            <a:pathLst>
              <a:path w="3414533" h="1530009">
                <a:moveTo>
                  <a:pt x="0" y="1530009"/>
                </a:moveTo>
                <a:lnTo>
                  <a:pt x="3414532" y="1530009"/>
                </a:lnTo>
                <a:lnTo>
                  <a:pt x="3414532" y="0"/>
                </a:lnTo>
                <a:lnTo>
                  <a:pt x="0" y="0"/>
                </a:lnTo>
                <a:lnTo>
                  <a:pt x="0" y="153000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23627" y="2504100"/>
            <a:ext cx="11343675" cy="67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5633" lvl="1" indent="-512817" algn="l">
              <a:lnSpc>
                <a:spcPts val="4750"/>
              </a:lnSpc>
              <a:buFont typeface="Arial"/>
              <a:buChar char="•"/>
            </a:pPr>
            <a:r>
              <a:rPr lang="en-US" sz="4750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Static signal timings fail to adapt to real-time traffic fluctuations.</a:t>
            </a:r>
          </a:p>
          <a:p>
            <a:pPr marL="1025633" lvl="1" indent="-512817" algn="l">
              <a:lnSpc>
                <a:spcPts val="4750"/>
              </a:lnSpc>
              <a:buFont typeface="Arial"/>
              <a:buChar char="•"/>
            </a:pPr>
            <a:r>
              <a:rPr lang="en-US" sz="4750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Manual traffic management is error-prone and labor-intensive.</a:t>
            </a:r>
          </a:p>
          <a:p>
            <a:pPr marL="1025633" lvl="1" indent="-512817" algn="l">
              <a:lnSpc>
                <a:spcPts val="4750"/>
              </a:lnSpc>
              <a:buFont typeface="Arial"/>
              <a:buChar char="•"/>
            </a:pPr>
            <a:r>
              <a:rPr lang="en-US" sz="4750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Existing sensor-based systems are expensive and difficult to maintain.</a:t>
            </a:r>
          </a:p>
          <a:p>
            <a:pPr marL="1025633" lvl="1" indent="-512817" algn="l">
              <a:lnSpc>
                <a:spcPts val="4750"/>
              </a:lnSpc>
              <a:buFont typeface="Arial"/>
              <a:buChar char="•"/>
            </a:pPr>
            <a:r>
              <a:rPr lang="en-US" sz="4750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Inefficiencies lead to long wait times and fuel wastage.</a:t>
            </a:r>
          </a:p>
          <a:p>
            <a:pPr marL="1025633" lvl="1" indent="-512817" algn="l">
              <a:lnSpc>
                <a:spcPts val="4750"/>
              </a:lnSpc>
              <a:buFont typeface="Arial"/>
              <a:buChar char="•"/>
            </a:pPr>
            <a:r>
              <a:rPr lang="en-US" sz="4750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Lack of fairness in signal allocation, with low-density lanes often neglected.</a:t>
            </a:r>
          </a:p>
          <a:p>
            <a:pPr algn="l">
              <a:lnSpc>
                <a:spcPts val="4750"/>
              </a:lnSpc>
              <a:spcBef>
                <a:spcPct val="0"/>
              </a:spcBef>
            </a:pPr>
            <a:endParaRPr lang="en-US" sz="4750" spc="-14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027227" y="2829263"/>
            <a:ext cx="2553507" cy="3936042"/>
          </a:xfrm>
          <a:custGeom>
            <a:avLst/>
            <a:gdLst/>
            <a:ahLst/>
            <a:cxnLst/>
            <a:rect l="l" t="t" r="r" b="b"/>
            <a:pathLst>
              <a:path w="2553507" h="3936042">
                <a:moveTo>
                  <a:pt x="0" y="0"/>
                </a:moveTo>
                <a:lnTo>
                  <a:pt x="2553507" y="0"/>
                </a:lnTo>
                <a:lnTo>
                  <a:pt x="2553507" y="3936042"/>
                </a:lnTo>
                <a:lnTo>
                  <a:pt x="0" y="3936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4736" y="771988"/>
            <a:ext cx="680265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6999" b="1" spc="-2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Proposed Solution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219882" y="2494770"/>
            <a:ext cx="3681735" cy="5297460"/>
          </a:xfrm>
          <a:custGeom>
            <a:avLst/>
            <a:gdLst/>
            <a:ahLst/>
            <a:cxnLst/>
            <a:rect l="l" t="t" r="r" b="b"/>
            <a:pathLst>
              <a:path w="3681735" h="5297460">
                <a:moveTo>
                  <a:pt x="0" y="0"/>
                </a:moveTo>
                <a:lnTo>
                  <a:pt x="3681735" y="0"/>
                </a:lnTo>
                <a:lnTo>
                  <a:pt x="3681735" y="5297460"/>
                </a:lnTo>
                <a:lnTo>
                  <a:pt x="0" y="529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131221"/>
            <a:ext cx="12844721" cy="88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8589" lvl="1" indent="-499295" algn="l">
              <a:lnSpc>
                <a:spcPts val="4625"/>
              </a:lnSpc>
              <a:buFont typeface="Arial"/>
              <a:buChar char="•"/>
            </a:pPr>
            <a:r>
              <a:rPr lang="en-US" sz="4625" spc="-13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Integrates YOLOv8 for real-time vehicle detection from live or recorded video feeds with classification into cars, buses, trucks, motorcycles, and auto-rickshaws.</a:t>
            </a:r>
          </a:p>
          <a:p>
            <a:pPr marL="998589" lvl="1" indent="-499295" algn="l">
              <a:lnSpc>
                <a:spcPts val="4625"/>
              </a:lnSpc>
              <a:buFont typeface="Arial"/>
              <a:buChar char="•"/>
            </a:pPr>
            <a:r>
              <a:rPr lang="en-US" sz="4625" spc="-13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Applies DeepSORT algorithm to track each vehicle using unique IDs, ensuring accurate speed calculation and preventing duplicate counting.</a:t>
            </a:r>
          </a:p>
          <a:p>
            <a:pPr marL="998589" lvl="1" indent="-499295" algn="l">
              <a:lnSpc>
                <a:spcPts val="4625"/>
              </a:lnSpc>
              <a:buFont typeface="Arial"/>
              <a:buChar char="•"/>
            </a:pPr>
            <a:r>
              <a:rPr lang="en-US" sz="4625" spc="-13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Calculates lane-wise traffic density and average incoming speed dynamically using tracked vehicle data.</a:t>
            </a:r>
          </a:p>
          <a:p>
            <a:pPr marL="998589" lvl="1" indent="-499295" algn="l">
              <a:lnSpc>
                <a:spcPts val="4625"/>
              </a:lnSpc>
              <a:buFont typeface="Arial"/>
              <a:buChar char="•"/>
            </a:pPr>
            <a:r>
              <a:rPr lang="en-US" sz="4625" spc="-13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Allocates green signal durations based on both traffic density and average speed, using a fairness-aware cyclic rotation across four lanes.</a:t>
            </a:r>
          </a:p>
          <a:p>
            <a:pPr algn="l">
              <a:lnSpc>
                <a:spcPts val="4625"/>
              </a:lnSpc>
            </a:pPr>
            <a:endParaRPr lang="en-US" sz="4625" spc="-138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625"/>
              </a:lnSpc>
              <a:spcBef>
                <a:spcPct val="0"/>
              </a:spcBef>
            </a:pPr>
            <a:endParaRPr lang="en-US" sz="4625" spc="-138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75211"/>
            <a:ext cx="680265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4647" y="2355851"/>
            <a:ext cx="16608728" cy="793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5524" lvl="1" indent="-512762" algn="l">
              <a:lnSpc>
                <a:spcPts val="4749"/>
              </a:lnSpc>
              <a:buFont typeface="Arial"/>
              <a:buChar char="•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Primary Goals:</a:t>
            </a:r>
          </a:p>
          <a:p>
            <a:pPr algn="l">
              <a:lnSpc>
                <a:spcPts val="4749"/>
              </a:lnSpc>
            </a:pPr>
            <a:endParaRPr lang="en-US" sz="4749" spc="-14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051049" lvl="2" indent="-683683" algn="l">
              <a:lnSpc>
                <a:spcPts val="4749"/>
              </a:lnSpc>
              <a:buFont typeface="Arial"/>
              <a:buChar char="⚬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Detect and count vehicles in real time using YOLO.</a:t>
            </a:r>
          </a:p>
          <a:p>
            <a:pPr marL="2051049" lvl="2" indent="-683683" algn="l">
              <a:lnSpc>
                <a:spcPts val="4749"/>
              </a:lnSpc>
              <a:buFont typeface="Arial"/>
              <a:buChar char="⚬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Dynamically adjust green signal durations to optimize traffic flow using average speed of vehicles.</a:t>
            </a:r>
          </a:p>
          <a:p>
            <a:pPr marL="2051049" lvl="2" indent="-683683" algn="l">
              <a:lnSpc>
                <a:spcPts val="4749"/>
              </a:lnSpc>
              <a:buFont typeface="Arial"/>
              <a:buChar char="⚬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Ensure fairness through cyclic rotation, preventing lane neglect.</a:t>
            </a:r>
          </a:p>
          <a:p>
            <a:pPr marL="2051049" lvl="2" indent="-683683" algn="l">
              <a:lnSpc>
                <a:spcPts val="4749"/>
              </a:lnSpc>
              <a:buFont typeface="Arial"/>
              <a:buChar char="⚬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Minimize waiting times and fuel consumption for commuters.</a:t>
            </a:r>
          </a:p>
          <a:p>
            <a:pPr algn="l">
              <a:lnSpc>
                <a:spcPts val="4749"/>
              </a:lnSpc>
            </a:pPr>
            <a:endParaRPr lang="en-US" sz="4749" spc="-14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025524" lvl="1" indent="-512762" algn="l">
              <a:lnSpc>
                <a:spcPts val="4749"/>
              </a:lnSpc>
              <a:buFont typeface="Arial"/>
              <a:buChar char="•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Secondary Goals:</a:t>
            </a:r>
          </a:p>
          <a:p>
            <a:pPr algn="l">
              <a:lnSpc>
                <a:spcPts val="4749"/>
              </a:lnSpc>
            </a:pPr>
            <a:endParaRPr lang="en-US" sz="4749" spc="-14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051049" lvl="2" indent="-683683" algn="l">
              <a:lnSpc>
                <a:spcPts val="4749"/>
              </a:lnSpc>
              <a:buFont typeface="Arial"/>
              <a:buChar char="⚬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Reduce average waiting time per lane.</a:t>
            </a:r>
          </a:p>
          <a:p>
            <a:pPr marL="2051049" lvl="2" indent="-683683" algn="l">
              <a:lnSpc>
                <a:spcPts val="4749"/>
              </a:lnSpc>
              <a:buFont typeface="Arial"/>
              <a:buChar char="⚬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 visual analytics for further optimization.</a:t>
            </a:r>
          </a:p>
          <a:p>
            <a:pPr algn="l">
              <a:lnSpc>
                <a:spcPts val="4749"/>
              </a:lnSpc>
              <a:spcBef>
                <a:spcPct val="0"/>
              </a:spcBef>
            </a:pPr>
            <a:endParaRPr lang="en-US" sz="4749" spc="-14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91604" y="0"/>
            <a:ext cx="7932833" cy="10287000"/>
          </a:xfrm>
          <a:custGeom>
            <a:avLst/>
            <a:gdLst/>
            <a:ahLst/>
            <a:cxnLst/>
            <a:rect l="l" t="t" r="r" b="b"/>
            <a:pathLst>
              <a:path w="7932833" h="10287000">
                <a:moveTo>
                  <a:pt x="0" y="0"/>
                </a:moveTo>
                <a:lnTo>
                  <a:pt x="7932833" y="0"/>
                </a:lnTo>
                <a:lnTo>
                  <a:pt x="793283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80" b="-168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75211"/>
            <a:ext cx="680265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Flowchart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2371" y="1927226"/>
            <a:ext cx="14006483" cy="793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5524" lvl="1" indent="-512762" algn="l">
              <a:lnSpc>
                <a:spcPts val="4749"/>
              </a:lnSpc>
              <a:buFont typeface="Arial"/>
              <a:buChar char="•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 Collection: Use pre-recorded traffic videos from four lanes to simulate real-world intersection scenarios.</a:t>
            </a:r>
          </a:p>
          <a:p>
            <a:pPr marL="1025524" lvl="1" indent="-512762" algn="l">
              <a:lnSpc>
                <a:spcPts val="4749"/>
              </a:lnSpc>
              <a:buFont typeface="Arial"/>
              <a:buChar char="•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Preprocessing: Extract and resize frames using OpenCV for model input preparation.</a:t>
            </a:r>
          </a:p>
          <a:p>
            <a:pPr marL="1025524" lvl="1" indent="-512762" algn="l">
              <a:lnSpc>
                <a:spcPts val="4749"/>
              </a:lnSpc>
              <a:buFont typeface="Arial"/>
              <a:buChar char="•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Vehicle Detection &amp; Tracking: Apply YOLOv8 with DeepSORT to detect, classify, and uniquely track vehicles across frames.</a:t>
            </a:r>
          </a:p>
          <a:p>
            <a:pPr marL="1025524" lvl="1" indent="-512762" algn="l">
              <a:lnSpc>
                <a:spcPts val="4749"/>
              </a:lnSpc>
              <a:buFont typeface="Arial"/>
              <a:buChar char="•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Speed &amp; Density Estimation: Calculate vehicle speed from centroid shifts and analyze lane-wise traffic density.</a:t>
            </a:r>
          </a:p>
          <a:p>
            <a:pPr marL="1025524" lvl="1" indent="-512762" algn="l">
              <a:lnSpc>
                <a:spcPts val="4749"/>
              </a:lnSpc>
              <a:buFont typeface="Arial"/>
              <a:buChar char="•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Signal Timing: Allocate green durations dynamically using cyclic fairness and average speed per lane.</a:t>
            </a:r>
          </a:p>
          <a:p>
            <a:pPr marL="1025524" lvl="1" indent="-512762" algn="l">
              <a:lnSpc>
                <a:spcPts val="4749"/>
              </a:lnSpc>
              <a:spcBef>
                <a:spcPct val="0"/>
              </a:spcBef>
              <a:buFont typeface="Arial"/>
              <a:buChar char="•"/>
            </a:pPr>
            <a:r>
              <a:rPr lang="en-US" sz="4749" spc="-14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Visualization &amp; Output: Display real-time results via Streamlit and export vehicle data to CSV for reporting.</a:t>
            </a:r>
          </a:p>
        </p:txBody>
      </p:sp>
      <p:sp>
        <p:nvSpPr>
          <p:cNvPr id="3" name="Freeform 3"/>
          <p:cNvSpPr/>
          <p:nvPr/>
        </p:nvSpPr>
        <p:spPr>
          <a:xfrm>
            <a:off x="14348853" y="3927989"/>
            <a:ext cx="3939147" cy="3939147"/>
          </a:xfrm>
          <a:custGeom>
            <a:avLst/>
            <a:gdLst/>
            <a:ahLst/>
            <a:cxnLst/>
            <a:rect l="l" t="t" r="r" b="b"/>
            <a:pathLst>
              <a:path w="3939147" h="3939147">
                <a:moveTo>
                  <a:pt x="0" y="0"/>
                </a:moveTo>
                <a:lnTo>
                  <a:pt x="3939147" y="0"/>
                </a:lnTo>
                <a:lnTo>
                  <a:pt x="3939147" y="3939147"/>
                </a:lnTo>
                <a:lnTo>
                  <a:pt x="0" y="393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75211"/>
            <a:ext cx="680265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43936"/>
            <a:ext cx="11067633" cy="793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5524" lvl="1" indent="-512762" algn="l">
              <a:lnSpc>
                <a:spcPts val="4749"/>
              </a:lnSpc>
              <a:buFont typeface="Arial"/>
              <a:buChar char="•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Key Outcomes:</a:t>
            </a:r>
          </a:p>
          <a:p>
            <a:pPr marL="2051049" lvl="2" indent="-683683" algn="l">
              <a:lnSpc>
                <a:spcPts val="4749"/>
              </a:lnSpc>
              <a:buFont typeface="Arial"/>
              <a:buChar char="⚬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Optimized traffic flow with reduced delays.</a:t>
            </a:r>
          </a:p>
          <a:p>
            <a:pPr marL="2051049" lvl="2" indent="-683683" algn="l">
              <a:lnSpc>
                <a:spcPts val="4749"/>
              </a:lnSpc>
              <a:buFont typeface="Arial"/>
              <a:buChar char="⚬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Fair signal allocation for all lanes, including low-density ones.</a:t>
            </a:r>
          </a:p>
          <a:p>
            <a:pPr marL="2051049" lvl="2" indent="-683683" algn="l">
              <a:lnSpc>
                <a:spcPts val="4749"/>
              </a:lnSpc>
              <a:buFont typeface="Arial"/>
              <a:buChar char="⚬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Scalable solution for urban intersections without additional infrastructure.</a:t>
            </a:r>
          </a:p>
          <a:p>
            <a:pPr algn="l">
              <a:lnSpc>
                <a:spcPts val="4749"/>
              </a:lnSpc>
            </a:pPr>
            <a:endParaRPr lang="en-US" sz="4749" spc="-14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025524" lvl="1" indent="-512762" algn="l">
              <a:lnSpc>
                <a:spcPts val="4749"/>
              </a:lnSpc>
              <a:buFont typeface="Arial"/>
              <a:buChar char="•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Impact:</a:t>
            </a:r>
          </a:p>
          <a:p>
            <a:pPr marL="2051049" lvl="2" indent="-683683" algn="l">
              <a:lnSpc>
                <a:spcPts val="4749"/>
              </a:lnSpc>
              <a:buFont typeface="Arial"/>
              <a:buChar char="⚬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Improved commuter experience.</a:t>
            </a:r>
          </a:p>
          <a:p>
            <a:pPr marL="2051049" lvl="2" indent="-683683" algn="l">
              <a:lnSpc>
                <a:spcPts val="4749"/>
              </a:lnSpc>
              <a:buFont typeface="Arial"/>
              <a:buChar char="⚬"/>
            </a:pPr>
            <a:r>
              <a:rPr lang="en-US" sz="4749" spc="-14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Reduced emissions from idling vehicles.</a:t>
            </a:r>
          </a:p>
          <a:p>
            <a:pPr algn="l">
              <a:lnSpc>
                <a:spcPts val="4749"/>
              </a:lnSpc>
              <a:spcBef>
                <a:spcPct val="0"/>
              </a:spcBef>
            </a:pPr>
            <a:endParaRPr lang="en-US" sz="4749" spc="-14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685978" y="2824260"/>
            <a:ext cx="6032930" cy="5683020"/>
          </a:xfrm>
          <a:custGeom>
            <a:avLst/>
            <a:gdLst/>
            <a:ahLst/>
            <a:cxnLst/>
            <a:rect l="l" t="t" r="r" b="b"/>
            <a:pathLst>
              <a:path w="6032930" h="5683020">
                <a:moveTo>
                  <a:pt x="0" y="0"/>
                </a:moveTo>
                <a:lnTo>
                  <a:pt x="6032930" y="0"/>
                </a:lnTo>
                <a:lnTo>
                  <a:pt x="6032930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75211"/>
            <a:ext cx="680265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Expected Results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61406" y="1560512"/>
            <a:ext cx="11772222" cy="8623153"/>
          </a:xfrm>
          <a:custGeom>
            <a:avLst/>
            <a:gdLst/>
            <a:ahLst/>
            <a:cxnLst/>
            <a:rect l="l" t="t" r="r" b="b"/>
            <a:pathLst>
              <a:path w="11772222" h="8623153">
                <a:moveTo>
                  <a:pt x="0" y="0"/>
                </a:moveTo>
                <a:lnTo>
                  <a:pt x="11772222" y="0"/>
                </a:lnTo>
                <a:lnTo>
                  <a:pt x="11772222" y="8623153"/>
                </a:lnTo>
                <a:lnTo>
                  <a:pt x="0" y="8623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843" y="487363"/>
            <a:ext cx="6802654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1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Sample Picture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556</Words>
  <Application>Microsoft Office PowerPoint</Application>
  <PresentationFormat>Custom</PresentationFormat>
  <Paragraphs>84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TT Rounds Condensed Bold</vt:lpstr>
      <vt:lpstr>Arial Bold</vt:lpstr>
      <vt:lpstr>Calibri (MS) Bold</vt:lpstr>
      <vt:lpstr>Arial</vt:lpstr>
      <vt:lpstr>Calibri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Dyanmic Traffic</dc:title>
  <cp:lastModifiedBy>Yuvraj Singh</cp:lastModifiedBy>
  <cp:revision>1</cp:revision>
  <dcterms:created xsi:type="dcterms:W3CDTF">2006-08-16T00:00:00Z</dcterms:created>
  <dcterms:modified xsi:type="dcterms:W3CDTF">2025-06-06T05:20:36Z</dcterms:modified>
  <dc:identifier>DAGjF2LFwQI</dc:identifier>
</cp:coreProperties>
</file>